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51" r:id="rId2"/>
    <p:sldId id="471" r:id="rId3"/>
    <p:sldId id="462" r:id="rId4"/>
    <p:sldId id="463" r:id="rId5"/>
    <p:sldId id="464" r:id="rId6"/>
    <p:sldId id="439" r:id="rId7"/>
    <p:sldId id="443" r:id="rId8"/>
    <p:sldId id="444" r:id="rId9"/>
    <p:sldId id="445" r:id="rId10"/>
    <p:sldId id="447" r:id="rId11"/>
    <p:sldId id="449" r:id="rId12"/>
    <p:sldId id="446" r:id="rId13"/>
    <p:sldId id="450" r:id="rId14"/>
    <p:sldId id="457" r:id="rId15"/>
    <p:sldId id="458" r:id="rId16"/>
    <p:sldId id="459" r:id="rId17"/>
    <p:sldId id="460" r:id="rId18"/>
    <p:sldId id="452" r:id="rId19"/>
    <p:sldId id="453" r:id="rId20"/>
    <p:sldId id="454" r:id="rId21"/>
    <p:sldId id="470" r:id="rId22"/>
    <p:sldId id="475" r:id="rId23"/>
    <p:sldId id="469" r:id="rId24"/>
    <p:sldId id="478" r:id="rId25"/>
    <p:sldId id="477" r:id="rId26"/>
    <p:sldId id="479" r:id="rId27"/>
    <p:sldId id="483" r:id="rId28"/>
    <p:sldId id="480" r:id="rId29"/>
    <p:sldId id="484" r:id="rId30"/>
    <p:sldId id="476" r:id="rId31"/>
    <p:sldId id="467" r:id="rId32"/>
    <p:sldId id="468" r:id="rId33"/>
    <p:sldId id="485" r:id="rId34"/>
    <p:sldId id="486" r:id="rId35"/>
    <p:sldId id="474" r:id="rId36"/>
    <p:sldId id="43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  <p:cmAuthor id="2" name="Tang Jian" initials="TJ" lastIdx="1" clrIdx="1">
    <p:extLst>
      <p:ext uri="{19B8F6BF-5375-455C-9EA6-DF929625EA0E}">
        <p15:presenceInfo xmlns:p15="http://schemas.microsoft.com/office/powerpoint/2012/main" userId="463d7adbcc7c42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208"/>
  </p:normalViewPr>
  <p:slideViewPr>
    <p:cSldViewPr snapToGrid="0">
      <p:cViewPr varScale="1">
        <p:scale>
          <a:sx n="213" d="100"/>
          <a:sy n="213" d="100"/>
        </p:scale>
        <p:origin x="1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1ABBE-74E0-4DD6-974A-50B8C8A79D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8704A-95B2-4EC6-AB97-449348F56CA3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ta.ai/?utm_source=llama_meta_site&amp;utm_medium=web&amp;utm_content=Llama_nav&amp;utm_campaign=July_moment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 AI Institute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8D50-4862-474D-9F95-213C3BE3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Représentation</a:t>
            </a:r>
            <a:r>
              <a:rPr lang="en-US" b="1" dirty="0"/>
              <a:t> </a:t>
            </a:r>
            <a:r>
              <a:rPr lang="en-US" b="1" dirty="0" err="1"/>
              <a:t>d'entrée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11A80-2296-3D44-B8D5-9C5F50A3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Chaque</a:t>
            </a:r>
            <a:r>
              <a:rPr lang="en-US" dirty="0"/>
              <a:t> embedding de token </a:t>
            </a:r>
            <a:r>
              <a:rPr lang="en-US" dirty="0" err="1"/>
              <a:t>est</a:t>
            </a:r>
            <a:r>
              <a:rPr lang="en-US" dirty="0"/>
              <a:t> la </a:t>
            </a:r>
            <a:r>
              <a:rPr lang="en-US" dirty="0" err="1"/>
              <a:t>somme</a:t>
            </a:r>
            <a:r>
              <a:rPr lang="en-US" dirty="0"/>
              <a:t> de </a:t>
            </a:r>
            <a:r>
              <a:rPr lang="en-US" dirty="0" err="1"/>
              <a:t>l'</a:t>
            </a:r>
            <a:r>
              <a:rPr lang="en-US" b="1" dirty="0" err="1"/>
              <a:t>embedding</a:t>
            </a:r>
            <a:r>
              <a:rPr lang="en-US" b="1" dirty="0"/>
              <a:t> de token</a:t>
            </a:r>
            <a:r>
              <a:rPr lang="en-US" dirty="0"/>
              <a:t>, de </a:t>
            </a:r>
            <a:r>
              <a:rPr lang="en-US" dirty="0" err="1"/>
              <a:t>l'</a:t>
            </a:r>
            <a:r>
              <a:rPr lang="en-US" b="1" dirty="0" err="1"/>
              <a:t>embedding</a:t>
            </a:r>
            <a:r>
              <a:rPr lang="en-US" b="1" dirty="0"/>
              <a:t> de segment</a:t>
            </a:r>
            <a:r>
              <a:rPr lang="en-US" dirty="0"/>
              <a:t>, et des </a:t>
            </a:r>
            <a:r>
              <a:rPr lang="en-US" b="1" dirty="0"/>
              <a:t>embeddings de position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22B26-A4EB-604D-B3CF-E189BE00B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69" y="2900630"/>
            <a:ext cx="7886635" cy="24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8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A418-E791-974B-AA82-7611B106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C0892-47F1-874C-840B-F1C387AA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0432FF"/>
                </a:solidFill>
              </a:rPr>
              <a:t>Tâche</a:t>
            </a:r>
            <a:r>
              <a:rPr lang="en-US" altLang="zh-CN" b="1" dirty="0">
                <a:solidFill>
                  <a:srgbClr val="0432FF"/>
                </a:solidFill>
              </a:rPr>
              <a:t> #1 : </a:t>
            </a:r>
            <a:r>
              <a:rPr lang="en-US" altLang="zh-CN" b="1" dirty="0" err="1">
                <a:solidFill>
                  <a:srgbClr val="0432FF"/>
                </a:solidFill>
              </a:rPr>
              <a:t>Masquage</a:t>
            </a:r>
            <a:r>
              <a:rPr lang="en-US" altLang="zh-CN" b="1" dirty="0">
                <a:solidFill>
                  <a:srgbClr val="0432FF"/>
                </a:solidFill>
              </a:rPr>
              <a:t> LM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Masquer </a:t>
            </a:r>
            <a:r>
              <a:rPr lang="en-US" dirty="0" err="1"/>
              <a:t>certains</a:t>
            </a:r>
            <a:r>
              <a:rPr lang="en-US" dirty="0"/>
              <a:t> </a:t>
            </a:r>
            <a:r>
              <a:rPr lang="en-US" dirty="0" err="1"/>
              <a:t>pourcentages</a:t>
            </a:r>
            <a:r>
              <a:rPr lang="en-US" dirty="0"/>
              <a:t> des tokens </a:t>
            </a:r>
            <a:r>
              <a:rPr lang="en-US" dirty="0" err="1"/>
              <a:t>d'entrée</a:t>
            </a:r>
            <a:r>
              <a:rPr lang="en-US" dirty="0"/>
              <a:t> au </a:t>
            </a:r>
            <a:r>
              <a:rPr lang="en-US" dirty="0" err="1"/>
              <a:t>hasard</a:t>
            </a:r>
            <a:r>
              <a:rPr lang="en-US" dirty="0"/>
              <a:t>, </a:t>
            </a:r>
            <a:r>
              <a:rPr lang="en-US" dirty="0" err="1"/>
              <a:t>puis</a:t>
            </a:r>
            <a:r>
              <a:rPr lang="en-US" dirty="0"/>
              <a:t> </a:t>
            </a:r>
            <a:r>
              <a:rPr lang="en-US" dirty="0" err="1"/>
              <a:t>prédire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tokens </a:t>
            </a:r>
            <a:r>
              <a:rPr lang="en-US" dirty="0" err="1"/>
              <a:t>masqués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15 % des tokens dans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séquence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masqués</a:t>
            </a:r>
            <a:r>
              <a:rPr lang="en-US" dirty="0"/>
              <a:t> au </a:t>
            </a:r>
            <a:r>
              <a:rPr lang="en-US" dirty="0" err="1"/>
              <a:t>hasard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3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A418-E791-974B-AA82-7611B106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C0892-47F1-874C-840B-F1C387AA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>
                <a:solidFill>
                  <a:srgbClr val="0432FF"/>
                </a:solidFill>
              </a:rPr>
              <a:t>Tâche</a:t>
            </a:r>
            <a:r>
              <a:rPr lang="en-US" altLang="zh-CN" b="1" dirty="0">
                <a:solidFill>
                  <a:srgbClr val="0432FF"/>
                </a:solidFill>
              </a:rPr>
              <a:t> #2 : </a:t>
            </a:r>
            <a:r>
              <a:rPr lang="en-US" altLang="zh-CN" b="1" dirty="0" err="1">
                <a:solidFill>
                  <a:srgbClr val="0432FF"/>
                </a:solidFill>
              </a:rPr>
              <a:t>Prédiction</a:t>
            </a:r>
            <a:r>
              <a:rPr lang="en-US" altLang="zh-CN" b="1" dirty="0">
                <a:solidFill>
                  <a:srgbClr val="0432FF"/>
                </a:solidFill>
              </a:rPr>
              <a:t> de la phrase </a:t>
            </a:r>
            <a:r>
              <a:rPr lang="en-US" altLang="zh-CN" b="1" dirty="0" err="1">
                <a:solidFill>
                  <a:srgbClr val="0432FF"/>
                </a:solidFill>
              </a:rPr>
              <a:t>suivante</a:t>
            </a:r>
            <a:r>
              <a:rPr lang="en-US" altLang="zh-CN" b="1" dirty="0">
                <a:solidFill>
                  <a:srgbClr val="0432FF"/>
                </a:solidFill>
              </a:rPr>
              <a:t> (NSP)</a:t>
            </a:r>
          </a:p>
          <a:p>
            <a:pPr lvl="1"/>
            <a:r>
              <a:rPr lang="en-US" dirty="0"/>
              <a:t>Important pour de </a:t>
            </a:r>
            <a:r>
              <a:rPr lang="en-US" dirty="0" err="1"/>
              <a:t>nombreuses</a:t>
            </a:r>
            <a:r>
              <a:rPr lang="en-US" dirty="0"/>
              <a:t> </a:t>
            </a:r>
            <a:r>
              <a:rPr lang="en-US" dirty="0" err="1"/>
              <a:t>tâches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aval, </a:t>
            </a:r>
            <a:r>
              <a:rPr lang="en-US" dirty="0" err="1"/>
              <a:t>telles</a:t>
            </a:r>
            <a:r>
              <a:rPr lang="en-US" dirty="0"/>
              <a:t> que les questions-</a:t>
            </a:r>
            <a:r>
              <a:rPr lang="en-US" dirty="0" err="1"/>
              <a:t>réponses</a:t>
            </a:r>
            <a:r>
              <a:rPr lang="en-US" dirty="0"/>
              <a:t> (QA) et </a:t>
            </a:r>
            <a:r>
              <a:rPr lang="en-US" dirty="0" err="1"/>
              <a:t>l'inférence</a:t>
            </a:r>
            <a:r>
              <a:rPr lang="en-US" dirty="0"/>
              <a:t> de </a:t>
            </a:r>
            <a:r>
              <a:rPr lang="en-US" dirty="0" err="1"/>
              <a:t>langage</a:t>
            </a:r>
            <a:r>
              <a:rPr lang="en-US" dirty="0"/>
              <a:t> naturel (NLI)</a:t>
            </a:r>
          </a:p>
          <a:p>
            <a:r>
              <a:rPr lang="en-US" dirty="0"/>
              <a:t>50 % des </a:t>
            </a:r>
            <a:r>
              <a:rPr lang="en-US" dirty="0" err="1"/>
              <a:t>paires</a:t>
            </a:r>
            <a:r>
              <a:rPr lang="en-US" dirty="0"/>
              <a:t> de phrases (A, B) </a:t>
            </a:r>
            <a:r>
              <a:rPr lang="en-US" dirty="0" err="1"/>
              <a:t>sont</a:t>
            </a:r>
            <a:r>
              <a:rPr lang="en-US" dirty="0"/>
              <a:t> positives</a:t>
            </a:r>
          </a:p>
          <a:p>
            <a:pPr lvl="1"/>
            <a:r>
              <a:rPr lang="en-US" dirty="0"/>
              <a:t>En fait, la phrase B suit la phrase A</a:t>
            </a:r>
          </a:p>
          <a:p>
            <a:r>
              <a:rPr lang="en-US" dirty="0"/>
              <a:t>50 % des </a:t>
            </a:r>
            <a:r>
              <a:rPr lang="en-US" dirty="0" err="1"/>
              <a:t>paires</a:t>
            </a:r>
            <a:r>
              <a:rPr lang="en-US" dirty="0"/>
              <a:t> de phrases (A, B)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négatives</a:t>
            </a:r>
            <a:endParaRPr lang="en-US" dirty="0"/>
          </a:p>
          <a:p>
            <a:pPr lvl="1"/>
            <a:r>
              <a:rPr lang="en-US" dirty="0" err="1"/>
              <a:t>Sélectionne</a:t>
            </a:r>
            <a:r>
              <a:rPr lang="en-US" dirty="0"/>
              <a:t> </a:t>
            </a:r>
            <a:r>
              <a:rPr lang="en-US" dirty="0" err="1"/>
              <a:t>aléatoirement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phrase B du corpus </a:t>
            </a:r>
            <a:r>
              <a:rPr lang="en-US" dirty="0" err="1"/>
              <a:t>d'entraînement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8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2626-AAE3-DA4E-AEEA-232F751F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Données de </a:t>
            </a:r>
            <a:r>
              <a:rPr lang="en-US" b="1" dirty="0" err="1"/>
              <a:t>pré-entraînement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E919-0D08-1740-B1D9-D82F743E1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BookCorpus</a:t>
            </a:r>
            <a:r>
              <a:rPr lang="en-US" dirty="0"/>
              <a:t> (800M mots)</a:t>
            </a:r>
          </a:p>
          <a:p>
            <a:r>
              <a:rPr lang="en-US" dirty="0" err="1"/>
              <a:t>Wikipédia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anglais</a:t>
            </a:r>
            <a:r>
              <a:rPr lang="en-US" dirty="0"/>
              <a:t> (2 500M mots)</a:t>
            </a:r>
          </a:p>
        </p:txBody>
      </p:sp>
    </p:spTree>
    <p:extLst>
      <p:ext uri="{BB962C8B-B14F-4D97-AF65-F5344CB8AC3E}">
        <p14:creationId xmlns:p14="http://schemas.microsoft.com/office/powerpoint/2010/main" val="191065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0A46-86D8-3F4C-8FCA-7793155F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F6DE-792D-E940-869F-C672B152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452" y="1457490"/>
            <a:ext cx="10515600" cy="4351338"/>
          </a:xfrm>
        </p:spPr>
        <p:txBody>
          <a:bodyPr/>
          <a:lstStyle/>
          <a:p>
            <a:r>
              <a:rPr lang="en-US" altLang="zh-CN" dirty="0" err="1"/>
              <a:t>Tâches</a:t>
            </a:r>
            <a:r>
              <a:rPr lang="en-US" altLang="zh-CN" dirty="0"/>
              <a:t> de classification de </a:t>
            </a:r>
            <a:r>
              <a:rPr lang="en-US" altLang="zh-CN" dirty="0" err="1"/>
              <a:t>paires</a:t>
            </a:r>
            <a:r>
              <a:rPr lang="en-US" altLang="zh-CN" dirty="0"/>
              <a:t> de phrases, par </a:t>
            </a:r>
            <a:r>
              <a:rPr lang="en-US" altLang="zh-CN" dirty="0" err="1"/>
              <a:t>exemple</a:t>
            </a:r>
            <a:r>
              <a:rPr lang="en-US" altLang="zh-CN" dirty="0"/>
              <a:t>, </a:t>
            </a:r>
            <a:r>
              <a:rPr lang="en-US" altLang="zh-CN" dirty="0" err="1"/>
              <a:t>inférence</a:t>
            </a:r>
            <a:r>
              <a:rPr lang="en-US" altLang="zh-CN" dirty="0"/>
              <a:t> de </a:t>
            </a:r>
            <a:r>
              <a:rPr lang="en-US" altLang="zh-CN" dirty="0" err="1"/>
              <a:t>langage</a:t>
            </a:r>
            <a:r>
              <a:rPr lang="en-US" altLang="zh-CN" dirty="0"/>
              <a:t> naturel</a:t>
            </a:r>
          </a:p>
          <a:p>
            <a:pPr lvl="1"/>
            <a:r>
              <a:rPr lang="en-US" dirty="0" err="1"/>
              <a:t>Étant</a:t>
            </a:r>
            <a:r>
              <a:rPr lang="en-US" dirty="0"/>
              <a:t> </a:t>
            </a:r>
            <a:r>
              <a:rPr lang="en-US" dirty="0" err="1"/>
              <a:t>donné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paire</a:t>
            </a:r>
            <a:r>
              <a:rPr lang="en-US" dirty="0"/>
              <a:t> de phrases, </a:t>
            </a:r>
            <a:r>
              <a:rPr lang="en-US" dirty="0" err="1"/>
              <a:t>l'objectif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de </a:t>
            </a:r>
            <a:r>
              <a:rPr lang="en-US" dirty="0" err="1"/>
              <a:t>prédire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seconde</a:t>
            </a:r>
            <a:r>
              <a:rPr lang="en-US" dirty="0"/>
              <a:t> phrase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/>
              <a:t>implication</a:t>
            </a:r>
            <a:r>
              <a:rPr lang="en-US" dirty="0"/>
              <a:t>,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/>
              <a:t>contradiction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neutre</a:t>
            </a:r>
            <a:r>
              <a:rPr lang="en-US" dirty="0"/>
              <a:t> par rapport à la première.</a:t>
            </a:r>
          </a:p>
          <a:p>
            <a:pPr lvl="1"/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12501-2DC7-A64F-94B8-0C75AE36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337" b="-955"/>
          <a:stretch/>
        </p:blipFill>
        <p:spPr>
          <a:xfrm>
            <a:off x="1123247" y="3205839"/>
            <a:ext cx="3175660" cy="311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8ECED-F05C-064C-8B22-70ECB086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581" y="3036072"/>
            <a:ext cx="3222749" cy="345680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88DD2BF-F526-164B-B1CC-4D9B4BE711E6}"/>
              </a:ext>
            </a:extLst>
          </p:cNvPr>
          <p:cNvSpPr/>
          <p:nvPr/>
        </p:nvSpPr>
        <p:spPr>
          <a:xfrm>
            <a:off x="4577978" y="4137361"/>
            <a:ext cx="558140" cy="736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1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0A46-86D8-3F4C-8FCA-7793155F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F6DE-792D-E940-869F-C672B152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Classification de phrase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12501-2DC7-A64F-94B8-0C75AE36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337" b="-955"/>
          <a:stretch/>
        </p:blipFill>
        <p:spPr>
          <a:xfrm>
            <a:off x="1117271" y="2701637"/>
            <a:ext cx="3175660" cy="31172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88DD2BF-F526-164B-B1CC-4D9B4BE711E6}"/>
              </a:ext>
            </a:extLst>
          </p:cNvPr>
          <p:cNvSpPr/>
          <p:nvPr/>
        </p:nvSpPr>
        <p:spPr>
          <a:xfrm>
            <a:off x="4572002" y="3633159"/>
            <a:ext cx="558140" cy="736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B1153-7C7F-A64B-A953-F9A2BA87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79" y="2330092"/>
            <a:ext cx="3524826" cy="35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4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0A46-86D8-3F4C-8FCA-7793155F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F6DE-792D-E940-869F-C672B152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Questions-</a:t>
            </a:r>
            <a:r>
              <a:rPr lang="en-CA" altLang="zh-CN" dirty="0" err="1"/>
              <a:t>Réponses</a:t>
            </a:r>
            <a:endParaRPr lang="en-CA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12501-2DC7-A64F-94B8-0C75AE36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337" b="-955"/>
          <a:stretch/>
        </p:blipFill>
        <p:spPr>
          <a:xfrm>
            <a:off x="1117271" y="2701637"/>
            <a:ext cx="3175660" cy="31172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88DD2BF-F526-164B-B1CC-4D9B4BE711E6}"/>
              </a:ext>
            </a:extLst>
          </p:cNvPr>
          <p:cNvSpPr/>
          <p:nvPr/>
        </p:nvSpPr>
        <p:spPr>
          <a:xfrm>
            <a:off x="4572002" y="3633159"/>
            <a:ext cx="558140" cy="736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07D5E-5310-F242-83F7-C388AB43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17" y="2338612"/>
            <a:ext cx="3400879" cy="345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71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0A46-86D8-3F4C-8FCA-7793155F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F6DE-792D-E940-869F-C672B152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Étiquetage</a:t>
            </a:r>
            <a:r>
              <a:rPr lang="en-US" b="1" dirty="0"/>
              <a:t> de phrase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CA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Tagging)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12501-2DC7-A64F-94B8-0C75AE36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337" b="-955"/>
          <a:stretch/>
        </p:blipFill>
        <p:spPr>
          <a:xfrm>
            <a:off x="1117271" y="2701637"/>
            <a:ext cx="3175660" cy="31172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88DD2BF-F526-164B-B1CC-4D9B4BE711E6}"/>
              </a:ext>
            </a:extLst>
          </p:cNvPr>
          <p:cNvSpPr/>
          <p:nvPr/>
        </p:nvSpPr>
        <p:spPr>
          <a:xfrm>
            <a:off x="4572002" y="3633159"/>
            <a:ext cx="558140" cy="736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217A3-B5BB-4D4F-8F59-9151A435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840" y="2223324"/>
            <a:ext cx="3513282" cy="371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389B-2A78-2E43-8ADE-5BA6C1B3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Résultats</a:t>
            </a:r>
            <a:r>
              <a:rPr lang="en-US" b="1" dirty="0"/>
              <a:t> </a:t>
            </a:r>
            <a:r>
              <a:rPr lang="en-US" b="1" dirty="0" err="1"/>
              <a:t>expérimentaux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2BC-1DB0-0A40-B0E3-B64EAA92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GLUE: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Benchmark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BDF28-DA82-DF4C-81C1-996C5F84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6" y="2653771"/>
            <a:ext cx="10396565" cy="23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89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E06B-4921-3746-87ED-DD4F1851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Étude </a:t>
            </a:r>
            <a:r>
              <a:rPr lang="en-US" b="1" dirty="0" err="1"/>
              <a:t>d'ablation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F160B-1964-F74D-B4E1-AF20C9365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LTR : </a:t>
            </a:r>
            <a:r>
              <a:rPr lang="en-US" dirty="0" err="1"/>
              <a:t>modélisation</a:t>
            </a:r>
            <a:r>
              <a:rPr lang="en-US" dirty="0"/>
              <a:t> du </a:t>
            </a:r>
            <a:r>
              <a:rPr lang="en-US" dirty="0" err="1"/>
              <a:t>langage</a:t>
            </a:r>
            <a:r>
              <a:rPr lang="en-US" dirty="0"/>
              <a:t> de gauche à droite, </a:t>
            </a:r>
            <a:r>
              <a:rPr lang="en-US" dirty="0" err="1"/>
              <a:t>unidirectionnelle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49880-8CCC-274B-A75C-E9438F27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06" y="2585853"/>
            <a:ext cx="6400966" cy="260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6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7C30-D6F2-E4F7-C637-6CDA3E10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Histoire</a:t>
            </a:r>
            <a:r>
              <a:rPr lang="en-US" dirty="0"/>
              <a:t> des techniques de </a:t>
            </a:r>
            <a:r>
              <a:rPr lang="en-US" dirty="0" err="1"/>
              <a:t>traitement</a:t>
            </a:r>
            <a:r>
              <a:rPr lang="en-US" dirty="0"/>
              <a:t> du </a:t>
            </a:r>
            <a:r>
              <a:rPr lang="en-US" dirty="0" err="1"/>
              <a:t>langage</a:t>
            </a:r>
            <a:r>
              <a:rPr lang="en-US" dirty="0"/>
              <a:t> naturel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3592-A0AF-7B86-E6F7-E6B3FCD3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3074" name="Picture 2" descr="Klu LLM Timeline">
            <a:extLst>
              <a:ext uri="{FF2B5EF4-FFF2-40B4-BE49-F238E27FC236}">
                <a16:creationId xmlns:a16="http://schemas.microsoft.com/office/drawing/2014/main" id="{3E7C9C7B-C901-09DD-42C4-9612A381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77" y="1756056"/>
            <a:ext cx="10707099" cy="37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47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68E4-F241-AD40-8983-26C2EAEB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Effet</a:t>
            </a:r>
            <a:r>
              <a:rPr lang="en-US" b="1" dirty="0"/>
              <a:t> de la taille du </a:t>
            </a:r>
            <a:r>
              <a:rPr lang="en-US" b="1" dirty="0" err="1"/>
              <a:t>modèle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6E8E9-039C-3D44-A034-1B03ACAAA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 : </a:t>
            </a:r>
            <a:r>
              <a:rPr lang="en-US" dirty="0" err="1"/>
              <a:t>nombre</a:t>
            </a:r>
            <a:r>
              <a:rPr lang="en-US" dirty="0"/>
              <a:t> de couches</a:t>
            </a:r>
          </a:p>
          <a:p>
            <a:r>
              <a:rPr lang="en-US" dirty="0"/>
              <a:t>H : dimension </a:t>
            </a:r>
            <a:r>
              <a:rPr lang="en-US" dirty="0" err="1"/>
              <a:t>cachée</a:t>
            </a:r>
            <a:endParaRPr lang="en-US" dirty="0"/>
          </a:p>
          <a:p>
            <a:r>
              <a:rPr lang="en-US" dirty="0"/>
              <a:t>A :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têtes</a:t>
            </a:r>
            <a:r>
              <a:rPr lang="en-US" dirty="0"/>
              <a:t> </a:t>
            </a:r>
            <a:r>
              <a:rPr lang="en-US" dirty="0" err="1"/>
              <a:t>d'attention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B1B7F-04CB-C940-B2BD-37B4AF6CC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46" y="3300514"/>
            <a:ext cx="6370298" cy="34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51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62E89-121D-2BCA-0E62-48CA6B75B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3CF7-A0BE-5816-92D2-1EB118D4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B15CF4-8906-1A7D-9C75-840856CDB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649"/>
                <a:ext cx="8054788" cy="4351338"/>
              </a:xfrm>
            </p:spPr>
            <p:txBody>
              <a:bodyPr/>
              <a:lstStyle/>
              <a:p>
                <a:r>
                  <a:rPr lang="en-US" dirty="0"/>
                  <a:t>Étant </a:t>
                </a:r>
                <a:r>
                  <a:rPr lang="en-US" dirty="0" err="1"/>
                  <a:t>donné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séquence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dirty="0"/>
                  <a:t>la </a:t>
                </a:r>
                <a:r>
                  <a:rPr lang="en-US" dirty="0" err="1"/>
                  <a:t>prédiction</a:t>
                </a:r>
                <a:r>
                  <a:rPr lang="en-US" dirty="0"/>
                  <a:t> du prochain token </a:t>
                </a:r>
                <a:r>
                  <a:rPr lang="en-US" dirty="0" err="1"/>
                  <a:t>consiste</a:t>
                </a:r>
                <a:r>
                  <a:rPr lang="en-US" dirty="0"/>
                  <a:t> à </a:t>
                </a:r>
                <a:r>
                  <a:rPr lang="en-US" dirty="0" err="1"/>
                  <a:t>prédire</a:t>
                </a:r>
                <a:r>
                  <a:rPr lang="en-US" dirty="0"/>
                  <a:t> le prochain token/mot </a:t>
                </a:r>
                <a:r>
                  <a:rPr lang="en-US" dirty="0" err="1"/>
                  <a:t>en</a:t>
                </a:r>
                <a:r>
                  <a:rPr lang="en-US" dirty="0"/>
                  <a:t> se </a:t>
                </a:r>
                <a:r>
                  <a:rPr lang="en-US" dirty="0" err="1"/>
                  <a:t>basant</a:t>
                </a:r>
                <a:r>
                  <a:rPr lang="en-US" dirty="0"/>
                  <a:t> sur les tokens </a:t>
                </a:r>
                <a:r>
                  <a:rPr lang="en-US" dirty="0" err="1"/>
                  <a:t>précédents</a:t>
                </a:r>
                <a:r>
                  <a:rPr lang="en-US" dirty="0"/>
                  <a:t>, </a:t>
                </a:r>
                <a:r>
                  <a:rPr lang="en-US" dirty="0" err="1"/>
                  <a:t>c‘est</a:t>
                </a:r>
                <a:r>
                  <a:rPr lang="en-US" dirty="0"/>
                  <a:t>-à-dire</a:t>
                </a:r>
                <a14:m>
                  <m:oMath xmlns:m="http://schemas.openxmlformats.org/officeDocument/2006/math">
                    <m:r>
                      <a:rPr lang="zh-CN" alt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CN" sz="2800" dirty="0"/>
              </a:p>
              <a:p>
                <a:endParaRPr lang="en-CN" dirty="0"/>
              </a:p>
              <a:p>
                <a:endParaRPr lang="en-CN" sz="2800" dirty="0"/>
              </a:p>
              <a:p>
                <a:endParaRPr lang="en-C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En pratique, nous </a:t>
                </a:r>
                <a:r>
                  <a:rPr lang="en-US" dirty="0" err="1"/>
                  <a:t>spécifierons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fenêtre</a:t>
                </a:r>
                <a:r>
                  <a:rPr lang="en-US" dirty="0"/>
                  <a:t> de </a:t>
                </a:r>
                <a:r>
                  <a:rPr lang="en-US" dirty="0" err="1"/>
                  <a:t>contexte</a:t>
                </a:r>
                <a:r>
                  <a:rPr lang="en-US" dirty="0"/>
                  <a:t> </a:t>
                </a:r>
                <a:r>
                  <a:rPr lang="en-US" dirty="0" err="1"/>
                  <a:t>maximale</a:t>
                </a:r>
                <a:r>
                  <a:rPr lang="en-US" dirty="0"/>
                  <a:t>.</a:t>
                </a:r>
              </a:p>
              <a:p>
                <a:endParaRPr lang="en-CN" dirty="0"/>
              </a:p>
              <a:p>
                <a:endParaRPr lang="en-CN" sz="2800" dirty="0"/>
              </a:p>
              <a:p>
                <a:endParaRPr lang="en-CN" sz="2800" dirty="0"/>
              </a:p>
              <a:p>
                <a:endParaRPr lang="en-CN" dirty="0"/>
              </a:p>
              <a:p>
                <a:endParaRPr lang="en-CN" sz="2800" dirty="0"/>
              </a:p>
              <a:p>
                <a:endParaRPr lang="en-CN" dirty="0"/>
              </a:p>
              <a:p>
                <a:endParaRPr lang="en-CN" sz="2800" dirty="0"/>
              </a:p>
              <a:p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B15CF4-8906-1A7D-9C75-840856CDB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649"/>
                <a:ext cx="8054788" cy="4351338"/>
              </a:xfrm>
              <a:blipFill>
                <a:blip r:embed="rId4"/>
                <a:stretch>
                  <a:fillRect l="-1417" t="-23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F6C5A5-EF74-6B47-6B17-A68C1E7B4F8A}"/>
                  </a:ext>
                </a:extLst>
              </p:cNvPr>
              <p:cNvSpPr txBox="1"/>
              <p:nvPr/>
            </p:nvSpPr>
            <p:spPr>
              <a:xfrm>
                <a:off x="2414495" y="3604416"/>
                <a:ext cx="6305176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F6C5A5-EF74-6B47-6B17-A68C1E7B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495" y="3604416"/>
                <a:ext cx="6305176" cy="1130822"/>
              </a:xfrm>
              <a:prstGeom prst="rect">
                <a:avLst/>
              </a:prstGeom>
              <a:blipFill>
                <a:blip r:embed="rId5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nn_lm_prob_idea.mp4">
            <a:hlinkClick r:id="" action="ppaction://media"/>
            <a:extLst>
              <a:ext uri="{FF2B5EF4-FFF2-40B4-BE49-F238E27FC236}">
                <a16:creationId xmlns:a16="http://schemas.microsoft.com/office/drawing/2014/main" id="{4FC35763-DD28-14AB-4B46-33BBF0152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2988" y="2210173"/>
            <a:ext cx="3083335" cy="24496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972FB9-70B1-5F39-8021-E19F7B3AB406}"/>
              </a:ext>
            </a:extLst>
          </p:cNvPr>
          <p:cNvSpPr txBox="1"/>
          <p:nvPr/>
        </p:nvSpPr>
        <p:spPr>
          <a:xfrm>
            <a:off x="1255060" y="5986321"/>
            <a:ext cx="628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lena-voita.github.io</a:t>
            </a:r>
            <a:r>
              <a:rPr lang="en-US" dirty="0"/>
              <a:t>/</a:t>
            </a:r>
            <a:r>
              <a:rPr lang="en-US" dirty="0" err="1"/>
              <a:t>nlp_course</a:t>
            </a:r>
            <a:r>
              <a:rPr lang="en-US" dirty="0"/>
              <a:t>/</a:t>
            </a:r>
            <a:r>
              <a:rPr lang="en-US" dirty="0" err="1"/>
              <a:t>language_modeling.html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33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8273-9348-3FE0-8268-7D32AEC8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Prédiction</a:t>
            </a:r>
            <a:r>
              <a:rPr lang="en-US" b="1" dirty="0"/>
              <a:t> du prochain token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2595-9E0D-08B4-7DE2-6FADA841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519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Apprendre</a:t>
            </a:r>
            <a:r>
              <a:rPr lang="en-US" dirty="0"/>
              <a:t> </a:t>
            </a:r>
            <a:r>
              <a:rPr lang="en-US" dirty="0" err="1"/>
              <a:t>essentiellement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correspondance</a:t>
            </a:r>
            <a:r>
              <a:rPr lang="en-US" dirty="0"/>
              <a:t> f : </a:t>
            </a:r>
            <a:r>
              <a:rPr lang="en-US" dirty="0" err="1"/>
              <a:t>contexte</a:t>
            </a:r>
            <a:r>
              <a:rPr lang="en-US" dirty="0"/>
              <a:t> -&gt; mot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problème</a:t>
            </a:r>
            <a:r>
              <a:rPr lang="en-US" dirty="0"/>
              <a:t> de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47AF5-F957-E8CC-4E73-3664A12A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765661"/>
            <a:ext cx="7772400" cy="38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27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8C28-E7BC-4271-F9FA-685AB6DB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Histoire</a:t>
            </a:r>
            <a:r>
              <a:rPr lang="en-US" b="1" dirty="0"/>
              <a:t> des LLM </a:t>
            </a:r>
            <a:r>
              <a:rPr lang="en-US" b="1" dirty="0" err="1"/>
              <a:t>génératifs</a:t>
            </a:r>
            <a:r>
              <a:rPr lang="en-US" dirty="0"/>
              <a:t> </a:t>
            </a:r>
            <a:endParaRPr lang="en-CN" dirty="0"/>
          </a:p>
        </p:txBody>
      </p:sp>
      <p:pic>
        <p:nvPicPr>
          <p:cNvPr id="2050" name="Picture 2" descr="Klu LLM Timeline">
            <a:extLst>
              <a:ext uri="{FF2B5EF4-FFF2-40B4-BE49-F238E27FC236}">
                <a16:creationId xmlns:a16="http://schemas.microsoft.com/office/drawing/2014/main" id="{0E58C740-3E9E-02E6-4C3F-817EF606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47" y="1559912"/>
            <a:ext cx="7438371" cy="441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D15033-91F2-4EA7-CDF2-8FF5751A3C49}"/>
              </a:ext>
            </a:extLst>
          </p:cNvPr>
          <p:cNvSpPr txBox="1"/>
          <p:nvPr/>
        </p:nvSpPr>
        <p:spPr>
          <a:xfrm>
            <a:off x="4309035" y="6329082"/>
            <a:ext cx="4347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Figure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https://</a:t>
            </a:r>
            <a:r>
              <a:rPr lang="en-US" altLang="zh-CN" sz="1400" dirty="0" err="1"/>
              <a:t>klu.ai</a:t>
            </a:r>
            <a:r>
              <a:rPr lang="en-US" altLang="zh-CN" sz="1400" dirty="0"/>
              <a:t>/glossary/large-language-model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121215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2896-9505-7453-4716-21FC33D2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Taille du </a:t>
            </a:r>
            <a:r>
              <a:rPr lang="en-US" b="1" dirty="0" err="1"/>
              <a:t>modèle</a:t>
            </a:r>
            <a:r>
              <a:rPr lang="en-US" b="1" dirty="0"/>
              <a:t> au fil du temps</a:t>
            </a:r>
            <a:endParaRPr lang="en-US" dirty="0"/>
          </a:p>
        </p:txBody>
      </p:sp>
      <p:pic>
        <p:nvPicPr>
          <p:cNvPr id="5122" name="Picture 2" descr="LLMs: A New Moore's Law, as presented, the size of models grows... |  Download Scientific Diagram">
            <a:extLst>
              <a:ext uri="{FF2B5EF4-FFF2-40B4-BE49-F238E27FC236}">
                <a16:creationId xmlns:a16="http://schemas.microsoft.com/office/drawing/2014/main" id="{B65788EA-D364-268B-FC3B-58C4493224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9" y="1535300"/>
            <a:ext cx="7803173" cy="42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737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4D9D-2EC0-74A1-6143-BB279517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Taille du </a:t>
            </a:r>
            <a:r>
              <a:rPr lang="en-US" b="1" dirty="0" err="1"/>
              <a:t>contexte</a:t>
            </a:r>
            <a:r>
              <a:rPr lang="en-US" b="1" dirty="0"/>
              <a:t> au fil du temps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D290-F09D-27CB-9090-36E940EEE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349EDEE-4B23-D3B1-A19C-A989F821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88" y="1445585"/>
            <a:ext cx="8110071" cy="41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6E879-809B-BBE8-9412-C23F99D95BBE}"/>
              </a:ext>
            </a:extLst>
          </p:cNvPr>
          <p:cNvSpPr txBox="1"/>
          <p:nvPr/>
        </p:nvSpPr>
        <p:spPr>
          <a:xfrm>
            <a:off x="1685365" y="5689413"/>
            <a:ext cx="7990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Figure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cerebras.ai</a:t>
            </a:r>
            <a:r>
              <a:rPr lang="en-US" altLang="zh-CN" sz="1200" dirty="0"/>
              <a:t>/machine-learning/variable-sequence-length-training-for-long-context-large-language-models/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379347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F01B4-14C6-ECCB-920E-A9A9D6B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</a:t>
            </a:r>
            <a:r>
              <a:rPr lang="en-US" dirty="0" err="1"/>
              <a:t>ouverts</a:t>
            </a:r>
            <a:r>
              <a:rPr lang="en-US" dirty="0"/>
              <a:t> vs </a:t>
            </a:r>
            <a:r>
              <a:rPr lang="en-US" dirty="0" err="1"/>
              <a:t>fermés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049F-1123-E2DD-940B-89228B1F9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9218" name="Picture 2" descr="No alt text provided for this image">
            <a:extLst>
              <a:ext uri="{FF2B5EF4-FFF2-40B4-BE49-F238E27FC236}">
                <a16:creationId xmlns:a16="http://schemas.microsoft.com/office/drawing/2014/main" id="{367A8273-6E4F-348F-4B4A-EAFE4D09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88" y="1528178"/>
            <a:ext cx="6922994" cy="47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358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AC45-0CA1-1636-7F0B-2B30C273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LLMs propriétaires</a:t>
            </a:r>
            <a:r>
              <a:rPr 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CCF01-181C-7D14-8B59-514576DDE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GPT4/GPT</a:t>
            </a:r>
            <a:r>
              <a:rPr lang="zh-CN" altLang="en-US" dirty="0"/>
              <a:t> </a:t>
            </a:r>
            <a:r>
              <a:rPr lang="en-US" altLang="zh-CN" dirty="0"/>
              <a:t>4o/</a:t>
            </a:r>
            <a:r>
              <a:rPr lang="zh-CN" altLang="en-US" dirty="0"/>
              <a:t> </a:t>
            </a:r>
            <a:r>
              <a:rPr lang="en-US" altLang="zh-CN" dirty="0"/>
              <a:t>o1</a:t>
            </a:r>
          </a:p>
          <a:p>
            <a:endParaRPr lang="en-US" dirty="0"/>
          </a:p>
          <a:p>
            <a:r>
              <a:rPr lang="en-US" altLang="zh-CN" dirty="0"/>
              <a:t>Gemini</a:t>
            </a:r>
          </a:p>
          <a:p>
            <a:endParaRPr lang="en-US" dirty="0"/>
          </a:p>
          <a:p>
            <a:r>
              <a:rPr lang="en-US" altLang="zh-CN" dirty="0"/>
              <a:t>Claude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7829E-E97E-AC56-A4A9-0571973D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422" y="1742001"/>
            <a:ext cx="1789953" cy="540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A5E95-CA2F-26AE-15E8-FB771D60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4" y="2914515"/>
            <a:ext cx="3163047" cy="617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869B0-AF15-5358-88D4-627A25093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157" y="4001294"/>
            <a:ext cx="2654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5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33D14-7B53-47F8-0E1C-35D339A5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LLMs open 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38E33-ED2C-D489-214B-C4FA89E62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source/</a:t>
            </a:r>
            <a:r>
              <a:rPr lang="en-US" dirty="0" err="1"/>
              <a:t>reproductibles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Pythia : </a:t>
            </a:r>
            <a:r>
              <a:rPr lang="en-US" dirty="0" err="1"/>
              <a:t>entièrement</a:t>
            </a:r>
            <a:r>
              <a:rPr lang="en-US" dirty="0"/>
              <a:t> open source,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tailles</a:t>
            </a:r>
            <a:r>
              <a:rPr lang="en-US" dirty="0"/>
              <a:t>/checkpoints</a:t>
            </a:r>
          </a:p>
          <a:p>
            <a:pPr lvl="1"/>
            <a:r>
              <a:rPr lang="en-US" dirty="0"/>
              <a:t>OLMO : </a:t>
            </a:r>
            <a:r>
              <a:rPr lang="en-US" dirty="0" err="1"/>
              <a:t>potentiellement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reproductible le plus performant</a:t>
            </a:r>
          </a:p>
          <a:p>
            <a:r>
              <a:rPr lang="en-US" dirty="0" err="1"/>
              <a:t>Poids</a:t>
            </a:r>
            <a:r>
              <a:rPr lang="en-US" dirty="0"/>
              <a:t> </a:t>
            </a:r>
            <a:r>
              <a:rPr lang="en-US" dirty="0" err="1"/>
              <a:t>ouverts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Llama 1/2/3/3.1/3.2 : le plus </a:t>
            </a:r>
            <a:r>
              <a:rPr lang="en-US" dirty="0" err="1"/>
              <a:t>populaire</a:t>
            </a:r>
            <a:r>
              <a:rPr lang="en-US" dirty="0"/>
              <a:t>, </a:t>
            </a:r>
            <a:r>
              <a:rPr lang="en-US" dirty="0" err="1"/>
              <a:t>ajusté</a:t>
            </a:r>
            <a:r>
              <a:rPr lang="en-US" dirty="0"/>
              <a:t> pour la </a:t>
            </a:r>
            <a:r>
              <a:rPr lang="en-US" dirty="0" err="1"/>
              <a:t>sécurité</a:t>
            </a:r>
            <a:endParaRPr lang="en-US" dirty="0"/>
          </a:p>
          <a:p>
            <a:pPr lvl="1"/>
            <a:r>
              <a:rPr lang="en-US" dirty="0"/>
              <a:t>Mistral/</a:t>
            </a:r>
            <a:r>
              <a:rPr lang="en-US" dirty="0" err="1"/>
              <a:t>Mixtral</a:t>
            </a:r>
            <a:r>
              <a:rPr lang="en-US" dirty="0"/>
              <a:t> : </a:t>
            </a:r>
            <a:r>
              <a:rPr lang="en-US" dirty="0" err="1"/>
              <a:t>modèle</a:t>
            </a:r>
            <a:r>
              <a:rPr lang="en-US" dirty="0"/>
              <a:t> puissant et </a:t>
            </a:r>
            <a:r>
              <a:rPr lang="en-US" dirty="0" err="1"/>
              <a:t>rapide</a:t>
            </a:r>
            <a:r>
              <a:rPr lang="en-US" dirty="0"/>
              <a:t>,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langues</a:t>
            </a:r>
            <a:r>
              <a:rPr lang="en-US" dirty="0"/>
              <a:t> </a:t>
            </a:r>
            <a:r>
              <a:rPr lang="en-US" dirty="0" err="1"/>
              <a:t>européennes</a:t>
            </a:r>
            <a:endParaRPr lang="en-US" dirty="0"/>
          </a:p>
          <a:p>
            <a:pPr lvl="1"/>
            <a:r>
              <a:rPr lang="en-US" dirty="0" err="1"/>
              <a:t>Qiwen</a:t>
            </a:r>
            <a:r>
              <a:rPr lang="en-US" dirty="0"/>
              <a:t> : puissant, plus </a:t>
            </a:r>
            <a:r>
              <a:rPr lang="en-US" dirty="0" err="1"/>
              <a:t>multilingue</a:t>
            </a:r>
            <a:r>
              <a:rPr lang="en-US" dirty="0"/>
              <a:t> — </a:t>
            </a:r>
            <a:r>
              <a:rPr lang="en-US" dirty="0" err="1"/>
              <a:t>notamment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anglais</a:t>
            </a:r>
            <a:r>
              <a:rPr lang="en-US" dirty="0"/>
              <a:t>/chinois (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zh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BCFFB-5376-3AB5-175E-4140CD625E30}"/>
              </a:ext>
            </a:extLst>
          </p:cNvPr>
          <p:cNvSpPr txBox="1"/>
          <p:nvPr/>
        </p:nvSpPr>
        <p:spPr>
          <a:xfrm>
            <a:off x="4422589" y="6308209"/>
            <a:ext cx="226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borrowed</a:t>
            </a:r>
            <a:r>
              <a:rPr lang="zh-CN" altLang="en-US" dirty="0"/>
              <a:t> </a:t>
            </a:r>
            <a:r>
              <a:rPr lang="en-US" altLang="zh-CN" dirty="0"/>
              <a:t>from: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66185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85F1-8027-B55A-124F-90969DE78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0E086A-86EA-BD54-98CB-4BF9D37C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4A3D5-3815-51CA-9344-6246837B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35" y="93138"/>
            <a:ext cx="8798798" cy="5793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07C9F-88F8-130B-7BD0-0B1D1D4CEB62}"/>
              </a:ext>
            </a:extLst>
          </p:cNvPr>
          <p:cNvSpPr txBox="1"/>
          <p:nvPr/>
        </p:nvSpPr>
        <p:spPr>
          <a:xfrm>
            <a:off x="1780989" y="6239436"/>
            <a:ext cx="647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LLM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Leaderboard: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https://</a:t>
            </a:r>
            <a:r>
              <a:rPr lang="en-US" altLang="zh-CN" dirty="0" err="1">
                <a:solidFill>
                  <a:srgbClr val="C00000"/>
                </a:solidFill>
              </a:rPr>
              <a:t>artificialanalysis.ai</a:t>
            </a:r>
            <a:r>
              <a:rPr lang="en-US" altLang="zh-CN" dirty="0">
                <a:solidFill>
                  <a:srgbClr val="C00000"/>
                </a:solidFill>
              </a:rPr>
              <a:t>/leaderboards/models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8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9E83-C7FF-BB0B-AFC8-6D4B9F66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Modélisation</a:t>
            </a:r>
            <a:r>
              <a:rPr lang="en-US" altLang="zh-CN" dirty="0"/>
              <a:t> du </a:t>
            </a:r>
            <a:r>
              <a:rPr lang="en-US" altLang="zh-CN" dirty="0" err="1"/>
              <a:t>Langage</a:t>
            </a:r>
            <a:r>
              <a:rPr lang="en-US" altLang="zh-CN" dirty="0"/>
              <a:t> Naturel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34F19-B44C-3804-C50C-68F07E9C1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Étant </a:t>
                </a:r>
                <a:r>
                  <a:rPr lang="en-US" dirty="0" err="1"/>
                  <a:t>donné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séquence</a:t>
                </a:r>
                <a:r>
                  <a:rPr lang="en-US" dirty="0"/>
                  <a:t> de </a:t>
                </a:r>
                <a:r>
                  <a:rPr lang="en-US" dirty="0" err="1"/>
                  <a:t>texte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dirty="0"/>
                  <a:t>nous </a:t>
                </a:r>
                <a:r>
                  <a:rPr lang="en-US" dirty="0" err="1"/>
                  <a:t>voulons</a:t>
                </a:r>
                <a:r>
                  <a:rPr lang="en-US" dirty="0"/>
                  <a:t> </a:t>
                </a:r>
                <a:r>
                  <a:rPr lang="en-US" dirty="0" err="1"/>
                  <a:t>modéliser</a:t>
                </a:r>
                <a:r>
                  <a:rPr lang="en-US" dirty="0"/>
                  <a:t> la distribution </a:t>
                </a:r>
                <a:r>
                  <a:rPr lang="en-US" dirty="0" err="1"/>
                  <a:t>conjointe</a:t>
                </a:r>
                <a:r>
                  <a:rPr lang="en-US" dirty="0"/>
                  <a:t> de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être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phrase </a:t>
                </a:r>
                <a:r>
                  <a:rPr lang="en-US" dirty="0" err="1"/>
                  <a:t>ou</a:t>
                </a:r>
                <a:r>
                  <a:rPr lang="en-US" dirty="0"/>
                  <a:t> un document</a:t>
                </a:r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34F19-B44C-3804-C50C-68F07E9C1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98C6E8-51A7-6BC1-162C-64CF54C3EB0E}"/>
                  </a:ext>
                </a:extLst>
              </p:cNvPr>
              <p:cNvSpPr txBox="1"/>
              <p:nvPr/>
            </p:nvSpPr>
            <p:spPr>
              <a:xfrm>
                <a:off x="4858871" y="3179482"/>
                <a:ext cx="11576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CN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98C6E8-51A7-6BC1-162C-64CF54C3E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871" y="3179482"/>
                <a:ext cx="115762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26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FC3-AA3F-4BD3-B87D-CCBEEA6F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Aperçu de </a:t>
            </a:r>
            <a:r>
              <a:rPr lang="en-US" b="1" dirty="0" err="1"/>
              <a:t>l'entraînement</a:t>
            </a:r>
            <a:r>
              <a:rPr lang="en-US" b="1" dirty="0"/>
              <a:t> des LLMs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A087F-C569-0417-2992-F48910BFD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Pretraining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(SFT)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r>
              <a:rPr lang="zh-CN" altLang="en-US" dirty="0"/>
              <a:t> </a:t>
            </a:r>
            <a:r>
              <a:rPr lang="en-US" altLang="zh-CN" dirty="0"/>
              <a:t>(RLHF)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6EC9C-31B7-F7F5-4E40-293DFB5C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46" y="2749071"/>
            <a:ext cx="8019229" cy="37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68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8CC2-B629-DDFB-D526-B68BCD3F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Données de </a:t>
            </a:r>
            <a:r>
              <a:rPr lang="en-US" b="1" dirty="0" err="1"/>
              <a:t>pré-entraînement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DF9B1-1DD9-F3CB-BD3D-5A4811DA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17" y="1554188"/>
            <a:ext cx="7772400" cy="47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8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C4D1-5048-5E9E-549E-036BD77F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Exemple</a:t>
            </a:r>
            <a:r>
              <a:rPr lang="en-US" b="1" dirty="0"/>
              <a:t> : Llama1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A55B-C6AA-6E29-7959-1F20E69E6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1,4 trillions de tokens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0F239-B98E-E3D5-19E7-9ABD544C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917"/>
          <a:stretch/>
        </p:blipFill>
        <p:spPr>
          <a:xfrm>
            <a:off x="1552388" y="2381002"/>
            <a:ext cx="7382435" cy="40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06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A4A6E-02B0-6F1E-2E36-ED2FBA74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</a:t>
            </a:r>
            <a:r>
              <a:rPr lang="en-US" b="1" dirty="0" err="1"/>
              <a:t>LLaMA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09CF-C637-024D-32B2-F1B13A64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marL="0" indent="0">
              <a:buNone/>
            </a:pPr>
            <a:endParaRPr lang="en-C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7576901-DB52-0987-64B1-C88BF822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12" y="1607018"/>
            <a:ext cx="5899243" cy="39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FF4429-8206-1D0A-892B-A19DBAE08909}"/>
              </a:ext>
            </a:extLst>
          </p:cNvPr>
          <p:cNvSpPr txBox="1"/>
          <p:nvPr/>
        </p:nvSpPr>
        <p:spPr>
          <a:xfrm>
            <a:off x="2229224" y="5737680"/>
            <a:ext cx="680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pranjalkhadka</a:t>
            </a:r>
            <a:r>
              <a:rPr lang="en-US" dirty="0"/>
              <a:t>/llama-explained-a70e71e706e9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728F5-B94D-96A9-DD93-F3D72EF1F48E}"/>
              </a:ext>
            </a:extLst>
          </p:cNvPr>
          <p:cNvSpPr txBox="1"/>
          <p:nvPr/>
        </p:nvSpPr>
        <p:spPr>
          <a:xfrm>
            <a:off x="2391054" y="6169709"/>
            <a:ext cx="7105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LLaMA:OpenandEfficient Foundation Language Models</a:t>
            </a:r>
            <a:r>
              <a:rPr lang="zh-CN" altLang="en-US" dirty="0"/>
              <a:t> </a:t>
            </a:r>
            <a:r>
              <a:rPr lang="en-US" altLang="zh-CN" dirty="0"/>
              <a:t>(https://</a:t>
            </a:r>
            <a:r>
              <a:rPr lang="en-US" altLang="zh-CN" dirty="0" err="1"/>
              <a:t>arxiv.org</a:t>
            </a:r>
            <a:r>
              <a:rPr lang="en-US" altLang="zh-CN" dirty="0"/>
              <a:t>/pdf/2302.13971)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6102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B1F6-FDCE-A8AF-468E-FB82908A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Perte</a:t>
            </a:r>
            <a:r>
              <a:rPr lang="en-US" b="1" dirty="0"/>
              <a:t> </a:t>
            </a:r>
            <a:r>
              <a:rPr lang="en-US" b="1" dirty="0" err="1"/>
              <a:t>d'entraînement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DBC9-CBFB-F909-65B6-E7479AEF7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7D89C-ABAC-A4F3-5DDF-9F9B720F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17" y="1565335"/>
            <a:ext cx="4881283" cy="44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8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9352-2731-1E2E-214C-AFD51ECE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Optimistic Display"/>
              </a:rPr>
              <a:t>Llama</a:t>
            </a:r>
            <a:r>
              <a:rPr lang="zh-CN" altLang="en-US" b="0" i="0" dirty="0">
                <a:effectLst/>
                <a:latin typeface="Optimistic Display"/>
              </a:rPr>
              <a:t> </a:t>
            </a:r>
            <a:r>
              <a:rPr lang="en-US" altLang="zh-CN" b="0" i="0" dirty="0">
                <a:effectLst/>
                <a:latin typeface="Optimistic Display"/>
              </a:rPr>
              <a:t>(https://</a:t>
            </a:r>
            <a:r>
              <a:rPr lang="en-US" altLang="zh-CN" b="0" i="0" dirty="0" err="1">
                <a:effectLst/>
                <a:latin typeface="Optimistic Display"/>
              </a:rPr>
              <a:t>www.llama.com</a:t>
            </a:r>
            <a:r>
              <a:rPr lang="en-US" altLang="zh-CN" b="0" i="0" dirty="0">
                <a:effectLst/>
                <a:latin typeface="Optimistic Display"/>
              </a:rPr>
              <a:t>/)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392D5-D0B5-0735-D874-A5607F16F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4098" name="Picture 2" descr="Meta: LLaMA Language Model Outperforms OpenAI's GPT-3">
            <a:extLst>
              <a:ext uri="{FF2B5EF4-FFF2-40B4-BE49-F238E27FC236}">
                <a16:creationId xmlns:a16="http://schemas.microsoft.com/office/drawing/2014/main" id="{59610086-B71B-AD74-2726-82581D1C6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8" t="36122" r="26224" b="39303"/>
          <a:stretch/>
        </p:blipFill>
        <p:spPr bwMode="auto">
          <a:xfrm>
            <a:off x="8803341" y="494131"/>
            <a:ext cx="2856753" cy="84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475D27C-904C-8E70-3F96-FFB77585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6" y="2156943"/>
            <a:ext cx="9633178" cy="2544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70AFA7-C2E6-DE44-F576-F7BB1A50162F}"/>
              </a:ext>
            </a:extLst>
          </p:cNvPr>
          <p:cNvSpPr txBox="1"/>
          <p:nvPr/>
        </p:nvSpPr>
        <p:spPr>
          <a:xfrm>
            <a:off x="896472" y="5388570"/>
            <a:ext cx="9526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Play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Llama: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https://www.meta.ai/?utm_source=llama_meta_site&amp;utm_medium=web&amp;utm_content=Llama_nav&amp;utm_campaign=July_moment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B369FD-FCC6-E085-7209-5875D43486E5}"/>
              </a:ext>
            </a:extLst>
          </p:cNvPr>
          <p:cNvSpPr/>
          <p:nvPr/>
        </p:nvSpPr>
        <p:spPr>
          <a:xfrm>
            <a:off x="10487976" y="2241154"/>
            <a:ext cx="886265" cy="838199"/>
          </a:xfrm>
          <a:prstGeom prst="ellipse">
            <a:avLst/>
          </a:prstGeom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2024 Sep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311B9-4BFC-7624-2539-1021922E566F}"/>
              </a:ext>
            </a:extLst>
          </p:cNvPr>
          <p:cNvSpPr txBox="1"/>
          <p:nvPr/>
        </p:nvSpPr>
        <p:spPr>
          <a:xfrm>
            <a:off x="10399843" y="328961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LLaMA 3.2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699A8-1449-DE8B-CC65-AE1EF191F031}"/>
              </a:ext>
            </a:extLst>
          </p:cNvPr>
          <p:cNvSpPr txBox="1"/>
          <p:nvPr/>
        </p:nvSpPr>
        <p:spPr>
          <a:xfrm>
            <a:off x="9670219" y="4213204"/>
            <a:ext cx="2521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1B, 3B, 11B and 90B </a:t>
            </a:r>
            <a:br>
              <a:rPr lang="en-US" sz="1400" dirty="0"/>
            </a:br>
            <a:r>
              <a:rPr lang="en-US" sz="1400" dirty="0"/>
              <a:t>128000 context window</a:t>
            </a:r>
          </a:p>
          <a:p>
            <a:pPr algn="ctr"/>
            <a:r>
              <a:rPr lang="en-US" sz="1400" dirty="0"/>
              <a:t>15T tokens</a:t>
            </a:r>
          </a:p>
          <a:p>
            <a:pPr algn="ctr"/>
            <a:r>
              <a:rPr lang="en-US" sz="1400" dirty="0"/>
              <a:t>Multi-modal (text + vision)</a:t>
            </a:r>
          </a:p>
        </p:txBody>
      </p:sp>
    </p:spTree>
    <p:extLst>
      <p:ext uri="{BB962C8B-B14F-4D97-AF65-F5344CB8AC3E}">
        <p14:creationId xmlns:p14="http://schemas.microsoft.com/office/powerpoint/2010/main" val="1271050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Merci!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3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F3B9ED-173A-0727-08D1-1A6ABC8659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Deux façons de </a:t>
                </a:r>
                <a:r>
                  <a:rPr lang="en-US" dirty="0" err="1"/>
                  <a:t>modéliser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F3B9ED-173A-0727-08D1-1A6ABC865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10A2A-D2F2-D453-DFEC-BB5359E10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6727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Modélisation de </a:t>
                </a:r>
                <a:r>
                  <a:rPr lang="en-US" dirty="0" err="1"/>
                  <a:t>langage</a:t>
                </a:r>
                <a:r>
                  <a:rPr lang="en-US" dirty="0"/>
                  <a:t> </a:t>
                </a:r>
                <a:r>
                  <a:rPr lang="en-US" dirty="0" err="1"/>
                  <a:t>masqué</a:t>
                </a:r>
                <a:r>
                  <a:rPr lang="en-US" dirty="0"/>
                  <a:t> : </a:t>
                </a:r>
                <a:r>
                  <a:rPr lang="en-US" dirty="0" err="1"/>
                  <a:t>prédire</a:t>
                </a:r>
                <a:r>
                  <a:rPr lang="en-US" dirty="0"/>
                  <a:t> le(s) mot(s) </a:t>
                </a:r>
                <a:r>
                  <a:rPr lang="en-US" dirty="0" err="1"/>
                  <a:t>manquant</a:t>
                </a:r>
                <a:r>
                  <a:rPr lang="en-US" dirty="0"/>
                  <a:t>(s) </a:t>
                </a:r>
                <a:r>
                  <a:rPr lang="en-US" dirty="0" err="1"/>
                  <a:t>en</a:t>
                </a:r>
                <a:r>
                  <a:rPr lang="en-US" dirty="0"/>
                  <a:t> se </a:t>
                </a:r>
                <a:r>
                  <a:rPr lang="en-US" dirty="0" err="1"/>
                  <a:t>basant</a:t>
                </a:r>
                <a:r>
                  <a:rPr lang="en-US" dirty="0"/>
                  <a:t> sur le </a:t>
                </a:r>
                <a:r>
                  <a:rPr lang="en-US" dirty="0" err="1"/>
                  <a:t>reste</a:t>
                </a:r>
                <a:r>
                  <a:rPr lang="en-US" dirty="0"/>
                  <a:t> des mots, </a:t>
                </a:r>
                <a:r>
                  <a:rPr lang="en-US" dirty="0" err="1"/>
                  <a:t>c'est</a:t>
                </a:r>
                <a:r>
                  <a:rPr lang="en-US" dirty="0"/>
                  <a:t>-à-dire</a:t>
                </a:r>
                <a14:m>
                  <m:oMath xmlns:m="http://schemas.openxmlformats.org/officeDocument/2006/math">
                    <m:r>
                      <a:rPr lang="en-CA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CN" sz="2800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 err="1"/>
                  <a:t>Remplir</a:t>
                </a:r>
                <a:r>
                  <a:rPr lang="en-US" altLang="zh-CN" dirty="0"/>
                  <a:t> les </a:t>
                </a:r>
                <a:r>
                  <a:rPr lang="en-US" altLang="zh-CN" dirty="0" err="1"/>
                  <a:t>blancs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Modélisation</a:t>
                </a:r>
                <a:r>
                  <a:rPr lang="en-US" dirty="0"/>
                  <a:t> </a:t>
                </a:r>
                <a:r>
                  <a:rPr lang="en-US" dirty="0" err="1"/>
                  <a:t>bidirectionnelle</a:t>
                </a:r>
                <a:r>
                  <a:rPr lang="en-US" dirty="0"/>
                  <a:t>.</a:t>
                </a:r>
              </a:p>
              <a:p>
                <a:pPr lvl="1"/>
                <a:endParaRPr lang="en-CN" dirty="0"/>
              </a:p>
              <a:p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10A2A-D2F2-D453-DFEC-BB5359E10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672728"/>
              </a:xfrm>
              <a:blipFill>
                <a:blip r:embed="rId3"/>
                <a:stretch>
                  <a:fillRect l="-1086" t="-37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036CF-A349-1D77-14E1-C9E5D4DAE277}"/>
                  </a:ext>
                </a:extLst>
              </p:cNvPr>
              <p:cNvSpPr txBox="1"/>
              <p:nvPr/>
            </p:nvSpPr>
            <p:spPr>
              <a:xfrm>
                <a:off x="2091764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036CF-A349-1D77-14E1-C9E5D4DAE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64" y="3625196"/>
                <a:ext cx="53190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D9DE28-63AC-D171-4FDF-BF3E062C2CA4}"/>
                  </a:ext>
                </a:extLst>
              </p:cNvPr>
              <p:cNvSpPr txBox="1"/>
              <p:nvPr/>
            </p:nvSpPr>
            <p:spPr>
              <a:xfrm>
                <a:off x="2770094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D9DE28-63AC-D171-4FDF-BF3E062C2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94" y="3625196"/>
                <a:ext cx="531906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92D9B-9FD3-50EA-C5DB-60404E67C75D}"/>
                  </a:ext>
                </a:extLst>
              </p:cNvPr>
              <p:cNvSpPr txBox="1"/>
              <p:nvPr/>
            </p:nvSpPr>
            <p:spPr>
              <a:xfrm>
                <a:off x="3448424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92D9B-9FD3-50EA-C5DB-60404E67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24" y="3625196"/>
                <a:ext cx="53190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A3CD7-FFE5-9ECF-5E65-517B02320750}"/>
                  </a:ext>
                </a:extLst>
              </p:cNvPr>
              <p:cNvSpPr txBox="1"/>
              <p:nvPr/>
            </p:nvSpPr>
            <p:spPr>
              <a:xfrm>
                <a:off x="4270189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A3CD7-FFE5-9ECF-5E65-517B0232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89" y="3625196"/>
                <a:ext cx="531906" cy="461665"/>
              </a:xfrm>
              <a:prstGeom prst="rect">
                <a:avLst/>
              </a:prstGeom>
              <a:blipFill>
                <a:blip r:embed="rId7"/>
                <a:stretch>
                  <a:fillRect r="-11628"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91FFE4-D46F-3D18-45E3-2BF30A2373E9}"/>
                  </a:ext>
                </a:extLst>
              </p:cNvPr>
              <p:cNvSpPr txBox="1"/>
              <p:nvPr/>
            </p:nvSpPr>
            <p:spPr>
              <a:xfrm>
                <a:off x="5635811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91FFE4-D46F-3D18-45E3-2BF30A23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11" y="3625196"/>
                <a:ext cx="531906" cy="461665"/>
              </a:xfrm>
              <a:prstGeom prst="rect">
                <a:avLst/>
              </a:prstGeom>
              <a:blipFill>
                <a:blip r:embed="rId8"/>
                <a:stretch>
                  <a:fillRect r="-28571"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CF2BD-E0AF-2192-A609-E76C11CB1CA6}"/>
                  </a:ext>
                </a:extLst>
              </p:cNvPr>
              <p:cNvSpPr txBox="1"/>
              <p:nvPr/>
            </p:nvSpPr>
            <p:spPr>
              <a:xfrm>
                <a:off x="7001435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CF2BD-E0AF-2192-A609-E76C11CB1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435" y="3625196"/>
                <a:ext cx="53190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5EF932D-2486-1B94-ED25-1ECBD19C2221}"/>
              </a:ext>
            </a:extLst>
          </p:cNvPr>
          <p:cNvSpPr txBox="1"/>
          <p:nvPr/>
        </p:nvSpPr>
        <p:spPr>
          <a:xfrm>
            <a:off x="6412894" y="3625196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</a:t>
            </a:r>
            <a:endParaRPr lang="en-C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C35AE-8918-FCCA-91DC-1B890AE482D5}"/>
              </a:ext>
            </a:extLst>
          </p:cNvPr>
          <p:cNvSpPr txBox="1"/>
          <p:nvPr/>
        </p:nvSpPr>
        <p:spPr>
          <a:xfrm>
            <a:off x="3931237" y="3625196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</a:t>
            </a:r>
            <a:endParaRPr lang="en-C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56031-D138-CE69-85EE-AC037F9E2AF6}"/>
              </a:ext>
            </a:extLst>
          </p:cNvPr>
          <p:cNvSpPr txBox="1"/>
          <p:nvPr/>
        </p:nvSpPr>
        <p:spPr>
          <a:xfrm>
            <a:off x="5041932" y="3625196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?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82033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AC996-37AB-1071-F1F9-0E06B5EB0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335E9C-ED2F-D407-28A1-38244E20E6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Deux façons de </a:t>
                </a:r>
                <a:r>
                  <a:rPr lang="en-US" dirty="0" err="1"/>
                  <a:t>modéliser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335E9C-ED2F-D407-28A1-38244E20E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BD833B-7BCF-03EB-0471-572D5F260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649"/>
                <a:ext cx="10515600" cy="4351338"/>
              </a:xfrm>
            </p:spPr>
            <p:txBody>
              <a:bodyPr/>
              <a:lstStyle/>
              <a:p>
                <a:r>
                  <a:rPr lang="en-US" dirty="0" err="1"/>
                  <a:t>Prédiction</a:t>
                </a:r>
                <a:r>
                  <a:rPr lang="en-US" dirty="0"/>
                  <a:t> du prochain token : </a:t>
                </a:r>
                <a:r>
                  <a:rPr lang="en-US" dirty="0" err="1"/>
                  <a:t>prédire</a:t>
                </a:r>
                <a:r>
                  <a:rPr lang="en-US" dirty="0"/>
                  <a:t> le prochain token/mot </a:t>
                </a:r>
                <a:r>
                  <a:rPr lang="en-US" dirty="0" err="1"/>
                  <a:t>en</a:t>
                </a:r>
                <a:r>
                  <a:rPr lang="en-US" dirty="0"/>
                  <a:t> se </a:t>
                </a:r>
                <a:r>
                  <a:rPr lang="en-US" dirty="0" err="1"/>
                  <a:t>basant</a:t>
                </a:r>
                <a:r>
                  <a:rPr lang="en-US" dirty="0"/>
                  <a:t> sur les tokens </a:t>
                </a:r>
                <a:r>
                  <a:rPr lang="en-US" dirty="0" err="1"/>
                  <a:t>précédents</a:t>
                </a:r>
                <a:r>
                  <a:rPr lang="en-US" dirty="0"/>
                  <a:t>, </a:t>
                </a:r>
                <a:r>
                  <a:rPr lang="en-US" dirty="0" err="1"/>
                  <a:t>c'est</a:t>
                </a:r>
                <a:r>
                  <a:rPr lang="en-US" dirty="0"/>
                  <a:t>-à-dire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CN" sz="2800" dirty="0"/>
              </a:p>
              <a:p>
                <a:endParaRPr lang="en-CN" dirty="0"/>
              </a:p>
              <a:p>
                <a:endParaRPr lang="en-CN" sz="2800" dirty="0"/>
              </a:p>
              <a:p>
                <a:endParaRPr lang="en-CN" dirty="0"/>
              </a:p>
              <a:p>
                <a:endParaRPr lang="en-CN" sz="2800" dirty="0"/>
              </a:p>
              <a:p>
                <a:r>
                  <a:rPr lang="en-US" dirty="0" err="1"/>
                  <a:t>Modélisation</a:t>
                </a:r>
                <a:r>
                  <a:rPr lang="en-US" dirty="0"/>
                  <a:t> </a:t>
                </a:r>
                <a:r>
                  <a:rPr lang="en-US" dirty="0" err="1"/>
                  <a:t>unidirectionnelle</a:t>
                </a:r>
                <a:r>
                  <a:rPr lang="en-US" dirty="0"/>
                  <a:t>.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BD833B-7BCF-03EB-0471-572D5F260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649"/>
                <a:ext cx="10515600" cy="4351338"/>
              </a:xfrm>
              <a:blipFill>
                <a:blip r:embed="rId3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EB4959-8FDF-B779-10D9-1B14B6B5DECE}"/>
                  </a:ext>
                </a:extLst>
              </p:cNvPr>
              <p:cNvSpPr txBox="1"/>
              <p:nvPr/>
            </p:nvSpPr>
            <p:spPr>
              <a:xfrm>
                <a:off x="2091764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EB4959-8FDF-B779-10D9-1B14B6B5D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64" y="3625196"/>
                <a:ext cx="53190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DA3F02-9D67-BEAF-4770-FBCAC3C74B73}"/>
                  </a:ext>
                </a:extLst>
              </p:cNvPr>
              <p:cNvSpPr txBox="1"/>
              <p:nvPr/>
            </p:nvSpPr>
            <p:spPr>
              <a:xfrm>
                <a:off x="2770094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DA3F02-9D67-BEAF-4770-FBCAC3C74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94" y="3625196"/>
                <a:ext cx="531906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1D611-1071-196B-AC39-36B8B10E236A}"/>
                  </a:ext>
                </a:extLst>
              </p:cNvPr>
              <p:cNvSpPr txBox="1"/>
              <p:nvPr/>
            </p:nvSpPr>
            <p:spPr>
              <a:xfrm>
                <a:off x="3448424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1D611-1071-196B-AC39-36B8B10E2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24" y="3625196"/>
                <a:ext cx="53190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31CF0A-0001-5778-9CE9-49043152D827}"/>
                  </a:ext>
                </a:extLst>
              </p:cNvPr>
              <p:cNvSpPr txBox="1"/>
              <p:nvPr/>
            </p:nvSpPr>
            <p:spPr>
              <a:xfrm>
                <a:off x="4270189" y="3625196"/>
                <a:ext cx="5319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31CF0A-0001-5778-9CE9-49043152D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89" y="3625196"/>
                <a:ext cx="531906" cy="461665"/>
              </a:xfrm>
              <a:prstGeom prst="rect">
                <a:avLst/>
              </a:prstGeom>
              <a:blipFill>
                <a:blip r:embed="rId7"/>
                <a:stretch>
                  <a:fillRect r="-11628"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B135539-7EEB-B5C6-78E8-CF06F02C1289}"/>
              </a:ext>
            </a:extLst>
          </p:cNvPr>
          <p:cNvSpPr txBox="1"/>
          <p:nvPr/>
        </p:nvSpPr>
        <p:spPr>
          <a:xfrm>
            <a:off x="3931237" y="3625196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</a:t>
            </a:r>
            <a:endParaRPr lang="en-C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BA036-76B2-E818-1064-D4EBCA8E2085}"/>
              </a:ext>
            </a:extLst>
          </p:cNvPr>
          <p:cNvSpPr txBox="1"/>
          <p:nvPr/>
        </p:nvSpPr>
        <p:spPr>
          <a:xfrm>
            <a:off x="5041932" y="3625196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?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27196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51F3-CA5E-EB45-9AC5-E56B8517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26" y="2395806"/>
            <a:ext cx="10515600" cy="1325563"/>
          </a:xfrm>
        </p:spPr>
        <p:txBody>
          <a:bodyPr/>
          <a:lstStyle/>
          <a:p>
            <a:pPr algn="ctr"/>
            <a:r>
              <a:rPr lang="en-CA" altLang="zh-CN" dirty="0"/>
              <a:t>BERT: Pre-training of Deep Bidirectional Transformers for Language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6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6742C-BDB7-5349-8865-DD69D330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BERT:</a:t>
            </a:r>
            <a:r>
              <a:rPr lang="zh-CN" altLang="en-US" sz="3600" dirty="0"/>
              <a:t> </a:t>
            </a:r>
            <a:r>
              <a:rPr lang="en-US" altLang="zh-CN" sz="3600" dirty="0"/>
              <a:t>Pre-training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Fine-Tuning</a:t>
            </a:r>
            <a:r>
              <a:rPr lang="zh-CN" altLang="en-US" sz="3600" dirty="0"/>
              <a:t> </a:t>
            </a:r>
            <a:r>
              <a:rPr lang="en-US" altLang="zh-CN" sz="3600" dirty="0"/>
              <a:t>Framework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66928-D1AC-5840-A3F2-A6592A4D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" y="2280063"/>
            <a:ext cx="7443537" cy="3087776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7A367-3317-9F47-BFCE-41AA06AC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b="1" dirty="0" err="1"/>
              <a:t>Pré-entraîner</a:t>
            </a:r>
            <a:r>
              <a:rPr lang="en-US" sz="1800" dirty="0"/>
              <a:t> le </a:t>
            </a:r>
            <a:r>
              <a:rPr lang="en-US" sz="1800" dirty="0" err="1"/>
              <a:t>modèle</a:t>
            </a:r>
            <a:r>
              <a:rPr lang="en-US" sz="1800" dirty="0"/>
              <a:t> sur des données non </a:t>
            </a:r>
            <a:r>
              <a:rPr lang="en-US" sz="1800" dirty="0" err="1"/>
              <a:t>étiquetées</a:t>
            </a:r>
            <a:r>
              <a:rPr lang="en-US" sz="1800" dirty="0"/>
              <a:t> à </a:t>
            </a:r>
            <a:r>
              <a:rPr lang="en-US" sz="1800" dirty="0" err="1"/>
              <a:t>l'aide</a:t>
            </a:r>
            <a:r>
              <a:rPr lang="en-US" sz="1800" dirty="0"/>
              <a:t> de </a:t>
            </a:r>
            <a:r>
              <a:rPr lang="en-US" sz="1800" dirty="0" err="1"/>
              <a:t>tâches</a:t>
            </a:r>
            <a:r>
              <a:rPr lang="en-US" sz="1800" dirty="0"/>
              <a:t> de </a:t>
            </a:r>
            <a:r>
              <a:rPr lang="en-US" sz="1800" dirty="0" err="1"/>
              <a:t>pré-entraînement</a:t>
            </a:r>
            <a:endParaRPr lang="en-US" sz="1800" dirty="0"/>
          </a:p>
          <a:p>
            <a:r>
              <a:rPr lang="en-US" sz="1800" dirty="0" err="1"/>
              <a:t>Initialiser</a:t>
            </a:r>
            <a:r>
              <a:rPr lang="en-US" sz="1800" dirty="0"/>
              <a:t> le </a:t>
            </a:r>
            <a:r>
              <a:rPr lang="en-US" sz="1800" dirty="0" err="1"/>
              <a:t>modèle</a:t>
            </a:r>
            <a:r>
              <a:rPr lang="en-US" sz="1800" dirty="0"/>
              <a:t> avec les </a:t>
            </a:r>
            <a:r>
              <a:rPr lang="en-US" sz="1800" dirty="0" err="1"/>
              <a:t>paramètres</a:t>
            </a:r>
            <a:r>
              <a:rPr lang="en-US" sz="1800" dirty="0"/>
              <a:t> </a:t>
            </a:r>
            <a:r>
              <a:rPr lang="en-US" sz="1800" dirty="0" err="1"/>
              <a:t>pré-entraînés</a:t>
            </a:r>
            <a:r>
              <a:rPr lang="en-US" sz="1800" dirty="0"/>
              <a:t>, </a:t>
            </a:r>
            <a:r>
              <a:rPr lang="en-US" sz="1800" dirty="0" err="1"/>
              <a:t>puis</a:t>
            </a:r>
            <a:r>
              <a:rPr lang="en-US" sz="1800" dirty="0"/>
              <a:t> </a:t>
            </a:r>
            <a:r>
              <a:rPr lang="en-US" sz="1800" b="1" dirty="0" err="1"/>
              <a:t>affiner</a:t>
            </a:r>
            <a:r>
              <a:rPr lang="en-US" sz="1800" dirty="0"/>
              <a:t> </a:t>
            </a:r>
            <a:r>
              <a:rPr lang="en-US" sz="1800" dirty="0" err="1"/>
              <a:t>tous</a:t>
            </a:r>
            <a:r>
              <a:rPr lang="en-US" sz="1800" dirty="0"/>
              <a:t> les </a:t>
            </a:r>
            <a:r>
              <a:rPr lang="en-US" sz="1800" dirty="0" err="1"/>
              <a:t>paramètres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utilisant</a:t>
            </a:r>
            <a:r>
              <a:rPr lang="en-US" sz="1800" dirty="0"/>
              <a:t> des données </a:t>
            </a:r>
            <a:r>
              <a:rPr lang="en-US" sz="1800" dirty="0" err="1"/>
              <a:t>étiquetées</a:t>
            </a:r>
            <a:r>
              <a:rPr lang="en-US" sz="1800" dirty="0"/>
              <a:t> des </a:t>
            </a:r>
            <a:r>
              <a:rPr lang="en-US" sz="1800" dirty="0" err="1"/>
              <a:t>tâches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aval</a:t>
            </a:r>
          </a:p>
          <a:p>
            <a:r>
              <a:rPr lang="en-US" sz="1800" dirty="0"/>
              <a:t>Architecture </a:t>
            </a:r>
            <a:r>
              <a:rPr lang="en-US" sz="1800" dirty="0" err="1"/>
              <a:t>unifiée</a:t>
            </a:r>
            <a:r>
              <a:rPr lang="en-US" sz="1800" dirty="0"/>
              <a:t> pour </a:t>
            </a:r>
            <a:r>
              <a:rPr lang="en-US" sz="1800" dirty="0" err="1"/>
              <a:t>différentes</a:t>
            </a:r>
            <a:r>
              <a:rPr lang="en-US" sz="1800" dirty="0"/>
              <a:t> </a:t>
            </a:r>
            <a:r>
              <a:rPr lang="en-US" sz="1800" dirty="0" err="1"/>
              <a:t>tâches</a:t>
            </a:r>
            <a:endParaRPr lang="en-US" altLang="zh-CN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564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5EA-41E9-0D43-BE29-6E445349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du </a:t>
            </a:r>
            <a:r>
              <a:rPr lang="en-US" b="1" dirty="0" err="1"/>
              <a:t>modèle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91D9-3B0E-6A48-B1FD-A10D148D1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20" y="1799387"/>
            <a:ext cx="10515600" cy="4351338"/>
          </a:xfrm>
        </p:spPr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encodeur</a:t>
            </a:r>
            <a:r>
              <a:rPr lang="en-US" dirty="0"/>
              <a:t> Transformer </a:t>
            </a:r>
            <a:r>
              <a:rPr lang="en-US" dirty="0" err="1"/>
              <a:t>bidirectionnel</a:t>
            </a:r>
            <a:r>
              <a:rPr lang="en-US" dirty="0"/>
              <a:t> à </a:t>
            </a:r>
            <a:r>
              <a:rPr lang="en-US" dirty="0" err="1"/>
              <a:t>plusieurs</a:t>
            </a:r>
            <a:r>
              <a:rPr lang="en-US" dirty="0"/>
              <a:t> couches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596A-2972-814D-8BD0-303CF38A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50" y="2457406"/>
            <a:ext cx="7443537" cy="3087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6730E-8775-D34C-BB6E-5D104DB2DED9}"/>
              </a:ext>
            </a:extLst>
          </p:cNvPr>
          <p:cNvSpPr txBox="1"/>
          <p:nvPr/>
        </p:nvSpPr>
        <p:spPr>
          <a:xfrm>
            <a:off x="8152409" y="2457406"/>
            <a:ext cx="39499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BERT_BASE : </a:t>
            </a:r>
            <a:r>
              <a:rPr lang="en-US" altLang="zh-CN" dirty="0" err="1"/>
              <a:t>Nombre</a:t>
            </a:r>
            <a:r>
              <a:rPr lang="en-US" altLang="zh-CN" dirty="0"/>
              <a:t> de couches : 12, Taille des couches </a:t>
            </a:r>
            <a:r>
              <a:rPr lang="en-US" altLang="zh-CN" dirty="0" err="1"/>
              <a:t>cachées</a:t>
            </a:r>
            <a:r>
              <a:rPr lang="en-US" altLang="zh-CN" dirty="0"/>
              <a:t> : 768, </a:t>
            </a:r>
            <a:r>
              <a:rPr lang="en-US" altLang="zh-CN" dirty="0" err="1"/>
              <a:t>Nombre</a:t>
            </a:r>
            <a:r>
              <a:rPr lang="en-US" altLang="zh-CN" dirty="0"/>
              <a:t> de </a:t>
            </a:r>
            <a:r>
              <a:rPr lang="en-US" altLang="zh-CN" dirty="0" err="1"/>
              <a:t>têtes</a:t>
            </a:r>
            <a:r>
              <a:rPr lang="en-US" altLang="zh-CN" dirty="0"/>
              <a:t> </a:t>
            </a:r>
            <a:r>
              <a:rPr lang="en-US" altLang="zh-CN" dirty="0" err="1"/>
              <a:t>d'attention</a:t>
            </a:r>
            <a:r>
              <a:rPr lang="en-US" altLang="zh-CN" dirty="0"/>
              <a:t> : 12, </a:t>
            </a:r>
            <a:r>
              <a:rPr lang="en-US" altLang="zh-CN" dirty="0" err="1"/>
              <a:t>Nombre</a:t>
            </a:r>
            <a:r>
              <a:rPr lang="en-US" altLang="zh-CN" dirty="0"/>
              <a:t> total de </a:t>
            </a:r>
            <a:r>
              <a:rPr lang="en-US" altLang="zh-CN" dirty="0" err="1"/>
              <a:t>paramètres</a:t>
            </a:r>
            <a:r>
              <a:rPr lang="en-US" altLang="zh-CN" dirty="0"/>
              <a:t> : 110M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BERT_LARGE : </a:t>
            </a:r>
            <a:r>
              <a:rPr lang="en-US" altLang="zh-CN" dirty="0" err="1"/>
              <a:t>Nombre</a:t>
            </a:r>
            <a:r>
              <a:rPr lang="en-US" altLang="zh-CN" dirty="0"/>
              <a:t> de couches : 23, Taille des couches </a:t>
            </a:r>
            <a:r>
              <a:rPr lang="en-US" altLang="zh-CN" dirty="0" err="1"/>
              <a:t>cachées</a:t>
            </a:r>
            <a:r>
              <a:rPr lang="en-US" altLang="zh-CN" dirty="0"/>
              <a:t> : 1024, </a:t>
            </a:r>
            <a:r>
              <a:rPr lang="en-US" altLang="zh-CN" dirty="0" err="1"/>
              <a:t>Nombre</a:t>
            </a:r>
            <a:r>
              <a:rPr lang="en-US" altLang="zh-CN" dirty="0"/>
              <a:t> de </a:t>
            </a:r>
            <a:r>
              <a:rPr lang="en-US" altLang="zh-CN" dirty="0" err="1"/>
              <a:t>têtes</a:t>
            </a:r>
            <a:r>
              <a:rPr lang="en-US" altLang="zh-CN" dirty="0"/>
              <a:t> </a:t>
            </a:r>
            <a:r>
              <a:rPr lang="en-US" altLang="zh-CN" dirty="0" err="1"/>
              <a:t>d'attention</a:t>
            </a:r>
            <a:r>
              <a:rPr lang="en-US" altLang="zh-CN" dirty="0"/>
              <a:t> : 16, </a:t>
            </a:r>
            <a:r>
              <a:rPr lang="en-US" altLang="zh-CN" dirty="0" err="1"/>
              <a:t>Nombre</a:t>
            </a:r>
            <a:r>
              <a:rPr lang="en-US" altLang="zh-CN" dirty="0"/>
              <a:t> total de </a:t>
            </a:r>
            <a:r>
              <a:rPr lang="en-US" altLang="zh-CN" dirty="0" err="1"/>
              <a:t>paramètres</a:t>
            </a:r>
            <a:r>
              <a:rPr lang="en-US" altLang="zh-CN" dirty="0"/>
              <a:t> : 340M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8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5EA-41E9-0D43-BE29-6E445349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du </a:t>
            </a:r>
            <a:r>
              <a:rPr lang="en-US" b="1" dirty="0" err="1"/>
              <a:t>modèle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91D9-3B0E-6A48-B1FD-A10D148D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Représentations</a:t>
            </a:r>
            <a:r>
              <a:rPr lang="en-US" altLang="zh-CN" dirty="0"/>
              <a:t> </a:t>
            </a:r>
            <a:r>
              <a:rPr lang="en-US" altLang="zh-CN" dirty="0" err="1"/>
              <a:t>d'entrée</a:t>
            </a:r>
            <a:r>
              <a:rPr lang="en-US" altLang="zh-CN" dirty="0"/>
              <a:t>/sortie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596A-2972-814D-8BD0-303CF38A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7" y="2455146"/>
            <a:ext cx="7443537" cy="3087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2969D-6E9C-1145-9288-FD224DE9783C}"/>
              </a:ext>
            </a:extLst>
          </p:cNvPr>
          <p:cNvSpPr txBox="1"/>
          <p:nvPr/>
        </p:nvSpPr>
        <p:spPr>
          <a:xfrm>
            <a:off x="7502236" y="2350526"/>
            <a:ext cx="4464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Une </a:t>
            </a:r>
            <a:r>
              <a:rPr lang="en-US" altLang="zh-CN" dirty="0" err="1"/>
              <a:t>seule</a:t>
            </a:r>
            <a:r>
              <a:rPr lang="en-US" altLang="zh-CN" dirty="0"/>
              <a:t> phrase </a:t>
            </a:r>
            <a:r>
              <a:rPr lang="en-US" altLang="zh-CN" dirty="0" err="1"/>
              <a:t>ou</a:t>
            </a:r>
            <a:r>
              <a:rPr lang="en-US" altLang="zh-CN" dirty="0"/>
              <a:t> </a:t>
            </a:r>
            <a:r>
              <a:rPr lang="en-US" altLang="zh-CN" dirty="0" err="1"/>
              <a:t>une</a:t>
            </a:r>
            <a:r>
              <a:rPr lang="en-US" altLang="zh-CN" dirty="0"/>
              <a:t> </a:t>
            </a:r>
            <a:r>
              <a:rPr lang="en-US" altLang="zh-CN" dirty="0" err="1"/>
              <a:t>paire</a:t>
            </a:r>
            <a:r>
              <a:rPr lang="en-US" altLang="zh-CN" dirty="0"/>
              <a:t> de phrases </a:t>
            </a:r>
            <a:r>
              <a:rPr lang="en-US" altLang="zh-CN" dirty="0" err="1"/>
              <a:t>sont</a:t>
            </a:r>
            <a:r>
              <a:rPr lang="en-US" altLang="zh-CN" dirty="0"/>
              <a:t> </a:t>
            </a:r>
            <a:r>
              <a:rPr lang="en-US" altLang="zh-CN" dirty="0" err="1"/>
              <a:t>représentées</a:t>
            </a:r>
            <a:r>
              <a:rPr lang="en-US" altLang="zh-CN" dirty="0"/>
              <a:t> dans </a:t>
            </a:r>
            <a:r>
              <a:rPr lang="en-US" altLang="zh-CN" dirty="0" err="1"/>
              <a:t>une</a:t>
            </a:r>
            <a:r>
              <a:rPr lang="en-US" altLang="zh-CN" dirty="0"/>
              <a:t> </a:t>
            </a:r>
            <a:r>
              <a:rPr lang="en-US" altLang="zh-CN" dirty="0" err="1"/>
              <a:t>seule</a:t>
            </a:r>
            <a:r>
              <a:rPr lang="en-US" altLang="zh-CN" dirty="0"/>
              <a:t> </a:t>
            </a:r>
            <a:r>
              <a:rPr lang="en-US" altLang="zh-CN" dirty="0" err="1"/>
              <a:t>séquence</a:t>
            </a:r>
            <a:r>
              <a:rPr lang="en-US" altLang="zh-CN" dirty="0"/>
              <a:t> de tokens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Commence par un token </a:t>
            </a:r>
            <a:r>
              <a:rPr lang="en-US" altLang="zh-CN" dirty="0" err="1"/>
              <a:t>spécial</a:t>
            </a:r>
            <a:r>
              <a:rPr lang="en-US" altLang="zh-CN" dirty="0"/>
              <a:t> [CLS]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Sépare</a:t>
            </a:r>
            <a:r>
              <a:rPr lang="en-US" altLang="zh-CN" dirty="0"/>
              <a:t> les phrases avec un token </a:t>
            </a:r>
            <a:r>
              <a:rPr lang="en-US" altLang="zh-CN" dirty="0" err="1"/>
              <a:t>spécial</a:t>
            </a:r>
            <a:r>
              <a:rPr lang="en-US" altLang="zh-CN" dirty="0"/>
              <a:t> [SEP]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Ajoute</a:t>
            </a:r>
            <a:r>
              <a:rPr lang="en-US" altLang="zh-CN" dirty="0"/>
              <a:t> des embeddings </a:t>
            </a:r>
            <a:r>
              <a:rPr lang="en-US" altLang="zh-CN" dirty="0" err="1"/>
              <a:t>appris</a:t>
            </a:r>
            <a:r>
              <a:rPr lang="en-US" altLang="zh-CN" dirty="0"/>
              <a:t> à </a:t>
            </a:r>
            <a:r>
              <a:rPr lang="en-US" altLang="zh-CN" dirty="0" err="1"/>
              <a:t>chaque</a:t>
            </a:r>
            <a:r>
              <a:rPr lang="en-US" altLang="zh-CN" dirty="0"/>
              <a:t> token pour </a:t>
            </a:r>
            <a:r>
              <a:rPr lang="en-US" altLang="zh-CN" dirty="0" err="1"/>
              <a:t>indiquer</a:t>
            </a:r>
            <a:r>
              <a:rPr lang="en-US" altLang="zh-CN" dirty="0"/>
              <a:t> </a:t>
            </a:r>
            <a:r>
              <a:rPr lang="en-US" altLang="zh-CN" dirty="0" err="1"/>
              <a:t>s'il</a:t>
            </a:r>
            <a:r>
              <a:rPr lang="en-US" altLang="zh-CN" dirty="0"/>
              <a:t> </a:t>
            </a:r>
            <a:r>
              <a:rPr lang="en-US" altLang="zh-CN" dirty="0" err="1"/>
              <a:t>appartient</a:t>
            </a:r>
            <a:r>
              <a:rPr lang="en-US" altLang="zh-CN" dirty="0"/>
              <a:t> à la phrase A </a:t>
            </a:r>
            <a:r>
              <a:rPr lang="en-US" altLang="zh-CN" dirty="0" err="1"/>
              <a:t>ou</a:t>
            </a:r>
            <a:r>
              <a:rPr lang="en-US" altLang="zh-CN" dirty="0"/>
              <a:t> à la phrase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E6488D-75E2-3A41-A638-3C1623D6A8E1}"/>
              </a:ext>
            </a:extLst>
          </p:cNvPr>
          <p:cNvSpPr/>
          <p:nvPr/>
        </p:nvSpPr>
        <p:spPr>
          <a:xfrm>
            <a:off x="0" y="2164311"/>
            <a:ext cx="1150448" cy="461665"/>
          </a:xfrm>
          <a:prstGeom prst="wedgeRoundRectCallout">
            <a:avLst>
              <a:gd name="adj1" fmla="val 5376"/>
              <a:gd name="adj2" fmla="val 132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89944-D048-4D41-B127-C93DBC793E40}"/>
              </a:ext>
            </a:extLst>
          </p:cNvPr>
          <p:cNvSpPr txBox="1"/>
          <p:nvPr/>
        </p:nvSpPr>
        <p:spPr>
          <a:xfrm>
            <a:off x="-59379" y="2142023"/>
            <a:ext cx="159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représentation</a:t>
            </a:r>
            <a:r>
              <a:rPr lang="en-US" sz="1200" dirty="0"/>
              <a:t> de la phrase </a:t>
            </a:r>
            <a:r>
              <a:rPr lang="en-US" sz="1200" dirty="0" err="1"/>
              <a:t>entière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812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6793</TotalTime>
  <Words>984</Words>
  <Application>Microsoft Macintosh PowerPoint</Application>
  <PresentationFormat>Widescreen</PresentationFormat>
  <Paragraphs>176</Paragraphs>
  <Slides>36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Optimistic Display</vt:lpstr>
      <vt:lpstr>Arial</vt:lpstr>
      <vt:lpstr>Calibri</vt:lpstr>
      <vt:lpstr>Calibri Light</vt:lpstr>
      <vt:lpstr>Cambria Math</vt:lpstr>
      <vt:lpstr>Times New Roman</vt:lpstr>
      <vt:lpstr>Office Theme</vt:lpstr>
      <vt:lpstr>Large Language Models</vt:lpstr>
      <vt:lpstr>Histoire des techniques de traitement du langage naturel</vt:lpstr>
      <vt:lpstr>Modélisation du Langage Naturel</vt:lpstr>
      <vt:lpstr>Deux façons de modéliser P(X)</vt:lpstr>
      <vt:lpstr>Deux façons de modéliser P(X)</vt:lpstr>
      <vt:lpstr>BERT: Pre-training of Deep Bidirectional Transformers for Language Understanding</vt:lpstr>
      <vt:lpstr>BERT: Pre-training and Fine-Tuning Framework</vt:lpstr>
      <vt:lpstr>Architecture du modèle</vt:lpstr>
      <vt:lpstr>Architecture du modèle</vt:lpstr>
      <vt:lpstr>Représentation d'entrée</vt:lpstr>
      <vt:lpstr>Pre-training BERT</vt:lpstr>
      <vt:lpstr>Pre-training BERT</vt:lpstr>
      <vt:lpstr>Données de pré-entraînement</vt:lpstr>
      <vt:lpstr>Fine-Tuning BERT</vt:lpstr>
      <vt:lpstr>Fine-Tuning BERT</vt:lpstr>
      <vt:lpstr>Fine-Tuning BERT</vt:lpstr>
      <vt:lpstr>Fine-Tuning BERT</vt:lpstr>
      <vt:lpstr>Résultats expérimentaux</vt:lpstr>
      <vt:lpstr>Étude d'ablation</vt:lpstr>
      <vt:lpstr>Effet de la taille du modèle</vt:lpstr>
      <vt:lpstr>Large Language Models</vt:lpstr>
      <vt:lpstr>Prédiction du prochain token</vt:lpstr>
      <vt:lpstr>Histoire des LLM génératifs </vt:lpstr>
      <vt:lpstr>Taille du modèle au fil du temps</vt:lpstr>
      <vt:lpstr>Taille du contexte au fil du temps</vt:lpstr>
      <vt:lpstr>LLM ouverts vs fermés</vt:lpstr>
      <vt:lpstr>LLMs propriétaires </vt:lpstr>
      <vt:lpstr>LLMs open source</vt:lpstr>
      <vt:lpstr>PowerPoint Presentation</vt:lpstr>
      <vt:lpstr>Aperçu de l'entraînement des LLMs</vt:lpstr>
      <vt:lpstr>Données de pré-entraînement</vt:lpstr>
      <vt:lpstr>Exemple : Llama1</vt:lpstr>
      <vt:lpstr>Architecture LLaMA</vt:lpstr>
      <vt:lpstr>Perte d'entraînement</vt:lpstr>
      <vt:lpstr>Llama (https://www.llama.com/)</vt:lpstr>
      <vt:lpstr>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Understanding</dc:title>
  <dc:creator>Tang Jian</dc:creator>
  <cp:lastModifiedBy>Jian Tang</cp:lastModifiedBy>
  <cp:revision>31</cp:revision>
  <cp:lastPrinted>2022-03-10T04:22:17Z</cp:lastPrinted>
  <dcterms:created xsi:type="dcterms:W3CDTF">2020-03-11T00:30:07Z</dcterms:created>
  <dcterms:modified xsi:type="dcterms:W3CDTF">2024-10-25T02:41:08Z</dcterms:modified>
</cp:coreProperties>
</file>